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Poppins" pitchFamily="2" charset="77"/>
      <p:regular r:id="rId14"/>
      <p:bold r:id="rId15"/>
      <p:italic r:id="rId16"/>
      <p:boldItalic r:id="rId17"/>
    </p:embeddedFont>
    <p:embeddedFont>
      <p:font typeface="Poppins Bold" pitchFamily="2" charset="77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 autoAdjust="0"/>
    <p:restoredTop sz="94673" autoAdjust="0"/>
  </p:normalViewPr>
  <p:slideViewPr>
    <p:cSldViewPr>
      <p:cViewPr varScale="1">
        <p:scale>
          <a:sx n="100" d="100"/>
          <a:sy n="100" d="100"/>
        </p:scale>
        <p:origin x="30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mailto:accueil.handicap@univ-paris8.f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vie.etudiante@univ-paris8.f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engagement.etudiant@univ-paris8.f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23958" y="3783965"/>
            <a:ext cx="10840085" cy="2334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56"/>
              </a:lnSpc>
            </a:pPr>
            <a:r>
              <a:rPr lang="en-US" sz="9200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La Direction </a:t>
            </a:r>
          </a:p>
          <a:p>
            <a:pPr algn="ctr">
              <a:lnSpc>
                <a:spcPts val="8556"/>
              </a:lnSpc>
            </a:pPr>
            <a:r>
              <a:rPr lang="en-US" sz="9200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de Vie de Campus</a:t>
            </a:r>
          </a:p>
        </p:txBody>
      </p:sp>
      <p:sp>
        <p:nvSpPr>
          <p:cNvPr id="3" name="Freeform 3"/>
          <p:cNvSpPr/>
          <p:nvPr/>
        </p:nvSpPr>
        <p:spPr>
          <a:xfrm>
            <a:off x="326069" y="8914122"/>
            <a:ext cx="4059535" cy="1152270"/>
          </a:xfrm>
          <a:custGeom>
            <a:avLst/>
            <a:gdLst/>
            <a:ahLst/>
            <a:cxnLst/>
            <a:rect l="l" t="t" r="r" b="b"/>
            <a:pathLst>
              <a:path w="4059535" h="1152270">
                <a:moveTo>
                  <a:pt x="0" y="0"/>
                </a:moveTo>
                <a:lnTo>
                  <a:pt x="4059535" y="0"/>
                </a:lnTo>
                <a:lnTo>
                  <a:pt x="4059535" y="1152270"/>
                </a:lnTo>
                <a:lnTo>
                  <a:pt x="0" y="1152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046618" y="-658307"/>
            <a:ext cx="5935151" cy="7742739"/>
          </a:xfrm>
          <a:custGeom>
            <a:avLst/>
            <a:gdLst/>
            <a:ahLst/>
            <a:cxnLst/>
            <a:rect l="l" t="t" r="r" b="b"/>
            <a:pathLst>
              <a:path w="5935151" h="7742739">
                <a:moveTo>
                  <a:pt x="0" y="0"/>
                </a:moveTo>
                <a:lnTo>
                  <a:pt x="5935151" y="0"/>
                </a:lnTo>
                <a:lnTo>
                  <a:pt x="5935151" y="7742740"/>
                </a:lnTo>
                <a:lnTo>
                  <a:pt x="0" y="7742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13496" y="1095289"/>
            <a:ext cx="4261009" cy="1652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5 pôles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2136" y="3852695"/>
            <a:ext cx="8770064" cy="6219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79496" lvl="1" indent="-539748" algn="l">
              <a:lnSpc>
                <a:spcPts val="4599"/>
              </a:lnSpc>
              <a:buFont typeface="Arial"/>
              <a:buChar char="•"/>
            </a:pP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 </a:t>
            </a:r>
            <a:r>
              <a:rPr lang="en-US" sz="49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pôle</a:t>
            </a: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handicap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2136" y="4830595"/>
            <a:ext cx="17990264" cy="12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79496" lvl="1" indent="-539748" algn="l">
              <a:lnSpc>
                <a:spcPts val="4599"/>
              </a:lnSpc>
              <a:buFont typeface="Arial"/>
              <a:buChar char="•"/>
            </a:pP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 </a:t>
            </a:r>
            <a:r>
              <a:rPr lang="en-US" sz="49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pôle</a:t>
            </a: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9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accompagnement</a:t>
            </a: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l">
              <a:lnSpc>
                <a:spcPts val="4599"/>
              </a:lnSpc>
            </a:pP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et </a:t>
            </a:r>
            <a:r>
              <a:rPr lang="en-US" sz="49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soutient</a:t>
            </a: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des </a:t>
            </a:r>
            <a:r>
              <a:rPr lang="en-US" sz="49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étudiants</a:t>
            </a: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9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étrangers</a:t>
            </a: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2136" y="6389519"/>
            <a:ext cx="15848965" cy="663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96" lvl="1" indent="-539748" algn="l">
              <a:lnSpc>
                <a:spcPts val="4599"/>
              </a:lnSpc>
              <a:buFont typeface="Arial"/>
              <a:buChar char="•"/>
            </a:pPr>
            <a:r>
              <a:rPr lang="en-US" sz="4999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 pôle événementiel et initiatives étudiantes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2136" y="7367418"/>
            <a:ext cx="16061689" cy="663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96" lvl="1" indent="-539748" algn="l">
              <a:lnSpc>
                <a:spcPts val="4599"/>
              </a:lnSpc>
              <a:buFont typeface="Arial"/>
              <a:buChar char="•"/>
            </a:pP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 </a:t>
            </a:r>
            <a:r>
              <a:rPr lang="en-US" sz="49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pôle</a:t>
            </a: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9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responsabilité</a:t>
            </a: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9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sociétale</a:t>
            </a: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49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l’université</a:t>
            </a:r>
            <a:endParaRPr lang="en-US" sz="4999" b="1" dirty="0">
              <a:solidFill>
                <a:srgbClr val="F05A2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12136" y="2874796"/>
            <a:ext cx="9379664" cy="6219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79496" lvl="1" indent="-539748" algn="l">
              <a:lnSpc>
                <a:spcPts val="4599"/>
              </a:lnSpc>
              <a:buFont typeface="Arial"/>
              <a:buChar char="•"/>
            </a:pP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 </a:t>
            </a:r>
            <a:r>
              <a:rPr lang="en-US" sz="49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pôle</a:t>
            </a:r>
            <a:r>
              <a:rPr lang="en-US" sz="49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social</a:t>
            </a:r>
          </a:p>
        </p:txBody>
      </p:sp>
      <p:sp>
        <p:nvSpPr>
          <p:cNvPr id="8" name="Freeform 8"/>
          <p:cNvSpPr/>
          <p:nvPr/>
        </p:nvSpPr>
        <p:spPr>
          <a:xfrm>
            <a:off x="326069" y="8914122"/>
            <a:ext cx="4059535" cy="1152270"/>
          </a:xfrm>
          <a:custGeom>
            <a:avLst/>
            <a:gdLst/>
            <a:ahLst/>
            <a:cxnLst/>
            <a:rect l="l" t="t" r="r" b="b"/>
            <a:pathLst>
              <a:path w="4059535" h="1152270">
                <a:moveTo>
                  <a:pt x="0" y="0"/>
                </a:moveTo>
                <a:lnTo>
                  <a:pt x="4059535" y="0"/>
                </a:lnTo>
                <a:lnTo>
                  <a:pt x="4059535" y="1152270"/>
                </a:lnTo>
                <a:lnTo>
                  <a:pt x="0" y="1152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046618" y="-658307"/>
            <a:ext cx="5935151" cy="7742739"/>
          </a:xfrm>
          <a:custGeom>
            <a:avLst/>
            <a:gdLst/>
            <a:ahLst/>
            <a:cxnLst/>
            <a:rect l="l" t="t" r="r" b="b"/>
            <a:pathLst>
              <a:path w="5935151" h="7742739">
                <a:moveTo>
                  <a:pt x="0" y="0"/>
                </a:moveTo>
                <a:lnTo>
                  <a:pt x="5935151" y="0"/>
                </a:lnTo>
                <a:lnTo>
                  <a:pt x="5935151" y="7742740"/>
                </a:lnTo>
                <a:lnTo>
                  <a:pt x="0" y="7742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190625"/>
            <a:ext cx="11620500" cy="11478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64"/>
              </a:lnSpc>
            </a:pPr>
            <a:r>
              <a:rPr lang="en-US" sz="9200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 pole social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322624"/>
            <a:ext cx="11865257" cy="238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Les bourses</a:t>
            </a:r>
          </a:p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 dispositif d’aides sociales</a:t>
            </a:r>
          </a:p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L’aide au logement</a:t>
            </a:r>
          </a:p>
        </p:txBody>
      </p:sp>
      <p:sp>
        <p:nvSpPr>
          <p:cNvPr id="4" name="Freeform 4"/>
          <p:cNvSpPr/>
          <p:nvPr/>
        </p:nvSpPr>
        <p:spPr>
          <a:xfrm>
            <a:off x="326069" y="8914122"/>
            <a:ext cx="4059535" cy="1152270"/>
          </a:xfrm>
          <a:custGeom>
            <a:avLst/>
            <a:gdLst/>
            <a:ahLst/>
            <a:cxnLst/>
            <a:rect l="l" t="t" r="r" b="b"/>
            <a:pathLst>
              <a:path w="4059535" h="1152270">
                <a:moveTo>
                  <a:pt x="0" y="0"/>
                </a:moveTo>
                <a:lnTo>
                  <a:pt x="4059535" y="0"/>
                </a:lnTo>
                <a:lnTo>
                  <a:pt x="4059535" y="1152270"/>
                </a:lnTo>
                <a:lnTo>
                  <a:pt x="0" y="1152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046618" y="-658307"/>
            <a:ext cx="5935151" cy="7742739"/>
          </a:xfrm>
          <a:custGeom>
            <a:avLst/>
            <a:gdLst/>
            <a:ahLst/>
            <a:cxnLst/>
            <a:rect l="l" t="t" r="r" b="b"/>
            <a:pathLst>
              <a:path w="5935151" h="7742739">
                <a:moveTo>
                  <a:pt x="0" y="0"/>
                </a:moveTo>
                <a:lnTo>
                  <a:pt x="5935151" y="0"/>
                </a:lnTo>
                <a:lnTo>
                  <a:pt x="5935151" y="7742740"/>
                </a:lnTo>
                <a:lnTo>
                  <a:pt x="0" y="7742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394588" y="8637475"/>
            <a:ext cx="10903976" cy="1428917"/>
            <a:chOff x="0" y="0"/>
            <a:chExt cx="14538634" cy="1905223"/>
          </a:xfrm>
        </p:grpSpPr>
        <p:sp>
          <p:nvSpPr>
            <p:cNvPr id="7" name="TextBox 7"/>
            <p:cNvSpPr txBox="1"/>
            <p:nvPr/>
          </p:nvSpPr>
          <p:spPr>
            <a:xfrm>
              <a:off x="0" y="284763"/>
              <a:ext cx="14538634" cy="1371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44"/>
                </a:lnSpc>
                <a:spcBef>
                  <a:spcPct val="0"/>
                </a:spcBef>
              </a:pPr>
              <a:r>
                <a:rPr lang="en-US" sz="2448">
                  <a:solidFill>
                    <a:srgbClr val="F05A24"/>
                  </a:solidFill>
                  <a:latin typeface="Poppins"/>
                  <a:ea typeface="Poppins"/>
                  <a:cs typeface="Poppins"/>
                  <a:sym typeface="Poppins"/>
                </a:rPr>
                <a:t>Accueil du public sans rendez-vous</a:t>
              </a:r>
            </a:p>
            <a:p>
              <a:pPr algn="ctr">
                <a:lnSpc>
                  <a:spcPts val="2644"/>
                </a:lnSpc>
                <a:spcBef>
                  <a:spcPct val="0"/>
                </a:spcBef>
              </a:pPr>
              <a:r>
                <a:rPr lang="en-US" sz="2448">
                  <a:solidFill>
                    <a:srgbClr val="F05A24"/>
                  </a:solidFill>
                  <a:latin typeface="Poppins"/>
                  <a:ea typeface="Poppins"/>
                  <a:cs typeface="Poppins"/>
                  <a:sym typeface="Poppins"/>
                </a:rPr>
                <a:t>Lundi, mardi, mercredi, vendredi </a:t>
              </a:r>
            </a:p>
            <a:p>
              <a:pPr algn="ctr">
                <a:lnSpc>
                  <a:spcPts val="2644"/>
                </a:lnSpc>
                <a:spcBef>
                  <a:spcPct val="0"/>
                </a:spcBef>
              </a:pPr>
              <a:r>
                <a:rPr lang="en-US" sz="2448">
                  <a:solidFill>
                    <a:srgbClr val="F05A24"/>
                  </a:solidFill>
                  <a:latin typeface="Poppins"/>
                  <a:ea typeface="Poppins"/>
                  <a:cs typeface="Poppins"/>
                  <a:sym typeface="Poppins"/>
                </a:rPr>
                <a:t>9h30-12h30 / 14h00-16h30</a:t>
              </a:r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3252554" y="0"/>
              <a:ext cx="7990500" cy="1905223"/>
              <a:chOff x="0" y="0"/>
              <a:chExt cx="1578370" cy="37634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578370" cy="376340"/>
              </a:xfrm>
              <a:custGeom>
                <a:avLst/>
                <a:gdLst/>
                <a:ahLst/>
                <a:cxnLst/>
                <a:rect l="l" t="t" r="r" b="b"/>
                <a:pathLst>
                  <a:path w="1578370" h="376340">
                    <a:moveTo>
                      <a:pt x="0" y="0"/>
                    </a:moveTo>
                    <a:lnTo>
                      <a:pt x="1578370" y="0"/>
                    </a:lnTo>
                    <a:lnTo>
                      <a:pt x="1578370" y="376340"/>
                    </a:lnTo>
                    <a:lnTo>
                      <a:pt x="0" y="376340"/>
                    </a:lnTo>
                    <a:close/>
                  </a:path>
                </a:pathLst>
              </a:custGeom>
              <a:ln w="95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9525"/>
                <a:ext cx="1578370" cy="3668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92"/>
                  </a:lnSpc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72012" y="3650493"/>
            <a:ext cx="17376510" cy="4638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5553" lvl="1" indent="-472777" algn="l">
              <a:lnSpc>
                <a:spcPts val="6131"/>
              </a:lnSpc>
              <a:buFont typeface="Arial"/>
              <a:buChar char="•"/>
            </a:pPr>
            <a:r>
              <a:rPr lang="en-US" sz="437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Demande</a:t>
            </a:r>
            <a:r>
              <a:rPr lang="en-US" sz="437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37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d’aménagements</a:t>
            </a:r>
            <a:r>
              <a:rPr lang="en-US" sz="437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l">
              <a:lnSpc>
                <a:spcPts val="6131"/>
              </a:lnSpc>
            </a:pPr>
            <a:endParaRPr lang="en-US" sz="4379" b="1" dirty="0">
              <a:solidFill>
                <a:srgbClr val="F05A24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945553" lvl="1" indent="-472777" algn="l">
              <a:lnSpc>
                <a:spcPts val="6131"/>
              </a:lnSpc>
              <a:buFont typeface="Arial"/>
              <a:buChar char="•"/>
            </a:pPr>
            <a:r>
              <a:rPr lang="en-US" sz="437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Recrutement</a:t>
            </a:r>
            <a:r>
              <a:rPr lang="en-US" sz="437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37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étudiants</a:t>
            </a:r>
            <a:r>
              <a:rPr lang="en-US" sz="437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437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vacataires</a:t>
            </a:r>
            <a:r>
              <a:rPr lang="en-US" sz="437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(11,92€ NET)</a:t>
            </a:r>
          </a:p>
          <a:p>
            <a:pPr algn="l">
              <a:lnSpc>
                <a:spcPts val="6131"/>
              </a:lnSpc>
            </a:pPr>
            <a:endParaRPr lang="en-US" sz="4379" b="1" dirty="0">
              <a:solidFill>
                <a:srgbClr val="F05A24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945553" lvl="1" indent="-472777" algn="l">
              <a:lnSpc>
                <a:spcPts val="6131"/>
              </a:lnSpc>
              <a:buFont typeface="Arial"/>
              <a:buChar char="•"/>
            </a:pPr>
            <a:r>
              <a:rPr lang="en-US" sz="437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Les services </a:t>
            </a:r>
            <a:r>
              <a:rPr lang="en-US" sz="437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associés</a:t>
            </a:r>
            <a:r>
              <a:rPr lang="en-US" sz="437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: SSE, BU, SUAPS, les </a:t>
            </a:r>
            <a:r>
              <a:rPr lang="en-US" sz="437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composantes</a:t>
            </a:r>
            <a:endParaRPr lang="en-US" sz="4379" b="1" dirty="0">
              <a:solidFill>
                <a:srgbClr val="F05A24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6131"/>
              </a:lnSpc>
            </a:pPr>
            <a:endParaRPr lang="en-US" sz="4379" b="1" dirty="0">
              <a:solidFill>
                <a:srgbClr val="F05A2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326069" y="8914122"/>
            <a:ext cx="4059535" cy="1152270"/>
          </a:xfrm>
          <a:custGeom>
            <a:avLst/>
            <a:gdLst/>
            <a:ahLst/>
            <a:cxnLst/>
            <a:rect l="l" t="t" r="r" b="b"/>
            <a:pathLst>
              <a:path w="4059535" h="1152270">
                <a:moveTo>
                  <a:pt x="0" y="0"/>
                </a:moveTo>
                <a:lnTo>
                  <a:pt x="4059535" y="0"/>
                </a:lnTo>
                <a:lnTo>
                  <a:pt x="4059535" y="1152270"/>
                </a:lnTo>
                <a:lnTo>
                  <a:pt x="0" y="1152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046618" y="-658307"/>
            <a:ext cx="5935151" cy="7742739"/>
          </a:xfrm>
          <a:custGeom>
            <a:avLst/>
            <a:gdLst/>
            <a:ahLst/>
            <a:cxnLst/>
            <a:rect l="l" t="t" r="r" b="b"/>
            <a:pathLst>
              <a:path w="5935151" h="7742739">
                <a:moveTo>
                  <a:pt x="0" y="0"/>
                </a:moveTo>
                <a:lnTo>
                  <a:pt x="5935151" y="0"/>
                </a:lnTo>
                <a:lnTo>
                  <a:pt x="5935151" y="7742740"/>
                </a:lnTo>
                <a:lnTo>
                  <a:pt x="0" y="7742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049306" y="1941255"/>
            <a:ext cx="2719314" cy="2719314"/>
          </a:xfrm>
          <a:custGeom>
            <a:avLst/>
            <a:gdLst/>
            <a:ahLst/>
            <a:cxnLst/>
            <a:rect l="l" t="t" r="r" b="b"/>
            <a:pathLst>
              <a:path w="2719314" h="2719314">
                <a:moveTo>
                  <a:pt x="0" y="0"/>
                </a:moveTo>
                <a:lnTo>
                  <a:pt x="2719314" y="0"/>
                </a:lnTo>
                <a:lnTo>
                  <a:pt x="2719314" y="2719313"/>
                </a:lnTo>
                <a:lnTo>
                  <a:pt x="0" y="27193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310276">
            <a:off x="8774442" y="2443586"/>
            <a:ext cx="476702" cy="1489693"/>
          </a:xfrm>
          <a:custGeom>
            <a:avLst/>
            <a:gdLst/>
            <a:ahLst/>
            <a:cxnLst/>
            <a:rect l="l" t="t" r="r" b="b"/>
            <a:pathLst>
              <a:path w="476702" h="1489693">
                <a:moveTo>
                  <a:pt x="0" y="0"/>
                </a:moveTo>
                <a:lnTo>
                  <a:pt x="476702" y="0"/>
                </a:lnTo>
                <a:lnTo>
                  <a:pt x="476702" y="1489694"/>
                </a:lnTo>
                <a:lnTo>
                  <a:pt x="0" y="14896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29659" y="542010"/>
            <a:ext cx="13062541" cy="11478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64"/>
              </a:lnSpc>
            </a:pPr>
            <a:r>
              <a:rPr lang="en-US" sz="9200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 </a:t>
            </a:r>
            <a:r>
              <a:rPr lang="en-US" sz="9200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Pôle</a:t>
            </a:r>
            <a:r>
              <a:rPr lang="en-US" sz="9200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handicap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56578" y="7897173"/>
            <a:ext cx="7901180" cy="2366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2"/>
              </a:lnSpc>
              <a:spcBef>
                <a:spcPct val="0"/>
              </a:spcBef>
            </a:pPr>
            <a:r>
              <a:rPr lang="en-US" sz="2465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Accueil du public sans rendez-vous</a:t>
            </a:r>
          </a:p>
          <a:p>
            <a:pPr algn="ctr">
              <a:lnSpc>
                <a:spcPts val="2662"/>
              </a:lnSpc>
              <a:spcBef>
                <a:spcPct val="0"/>
              </a:spcBef>
            </a:pPr>
            <a:r>
              <a:rPr lang="en-US" sz="2465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Du lundi au mercredi 9h30-13h00 / 14h00-17h30</a:t>
            </a:r>
          </a:p>
          <a:p>
            <a:pPr algn="ctr">
              <a:lnSpc>
                <a:spcPts val="2662"/>
              </a:lnSpc>
              <a:spcBef>
                <a:spcPct val="0"/>
              </a:spcBef>
            </a:pPr>
            <a:r>
              <a:rPr lang="en-US" sz="2465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et le vendredi 9h30-13h00 / 14h00-16h30 </a:t>
            </a:r>
          </a:p>
          <a:p>
            <a:pPr algn="ctr">
              <a:lnSpc>
                <a:spcPts val="2662"/>
              </a:lnSpc>
              <a:spcBef>
                <a:spcPct val="0"/>
              </a:spcBef>
            </a:pPr>
            <a:endParaRPr lang="en-US" sz="2465" spc="24">
              <a:solidFill>
                <a:srgbClr val="F05A2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662"/>
              </a:lnSpc>
              <a:spcBef>
                <a:spcPct val="0"/>
              </a:spcBef>
            </a:pPr>
            <a:r>
              <a:rPr lang="en-US" sz="2465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RDC MDE - Bureau ME003</a:t>
            </a:r>
          </a:p>
          <a:p>
            <a:pPr algn="ctr">
              <a:lnSpc>
                <a:spcPts val="2662"/>
              </a:lnSpc>
              <a:spcBef>
                <a:spcPct val="0"/>
              </a:spcBef>
            </a:pPr>
            <a:r>
              <a:rPr lang="en-US" sz="2465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01 49 40 71 48 - </a:t>
            </a:r>
            <a:r>
              <a:rPr lang="en-US" sz="2465" u="sng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  <a:hlinkClick r:id="rId7" tooltip="mailto:accueil.handicap@univ-paris8.fr"/>
              </a:rPr>
              <a:t>accueil.handicap@univ-paris8.fr</a:t>
            </a:r>
          </a:p>
          <a:p>
            <a:pPr algn="ctr">
              <a:lnSpc>
                <a:spcPts val="2662"/>
              </a:lnSpc>
              <a:spcBef>
                <a:spcPct val="0"/>
              </a:spcBef>
            </a:pPr>
            <a:endParaRPr lang="en-US" sz="2465" u="sng" spc="24">
              <a:solidFill>
                <a:srgbClr val="F05A24"/>
              </a:solidFill>
              <a:latin typeface="Poppins"/>
              <a:ea typeface="Poppins"/>
              <a:cs typeface="Poppins"/>
              <a:sym typeface="Poppins"/>
              <a:hlinkClick r:id="rId7" tooltip="mailto:accueil.handicap@univ-paris8.fr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9580" y="5362918"/>
            <a:ext cx="7292049" cy="95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1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3731"/>
              </a:lnSpc>
              <a:spcBef>
                <a:spcPct val="0"/>
              </a:spcBef>
            </a:pPr>
            <a:r>
              <a:rPr lang="en-US" sz="266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vacataires.polehandicap@univ-paris8.fr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1318" y="3847196"/>
            <a:ext cx="8595082" cy="9529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31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3731"/>
              </a:lnSpc>
              <a:spcBef>
                <a:spcPct val="0"/>
              </a:spcBef>
            </a:pPr>
            <a:r>
              <a:rPr lang="en-US" sz="266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accueil.handicap@univ-paris8.fr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190625"/>
            <a:ext cx="17259300" cy="3365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64"/>
              </a:lnSpc>
            </a:pPr>
            <a:r>
              <a:rPr lang="en-US" sz="9200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 pôle accompagnement </a:t>
            </a:r>
          </a:p>
          <a:p>
            <a:pPr algn="l">
              <a:lnSpc>
                <a:spcPts val="8464"/>
              </a:lnSpc>
            </a:pPr>
            <a:r>
              <a:rPr lang="en-US" sz="9200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et soutient des étudiants étrangers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5019675"/>
            <a:ext cx="12684985" cy="238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Les objectifs du pôle</a:t>
            </a:r>
          </a:p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 diplôme univesitaire Français langues étrangères (DU FLE Paserelle)</a:t>
            </a:r>
          </a:p>
        </p:txBody>
      </p:sp>
      <p:sp>
        <p:nvSpPr>
          <p:cNvPr id="4" name="Freeform 4"/>
          <p:cNvSpPr/>
          <p:nvPr/>
        </p:nvSpPr>
        <p:spPr>
          <a:xfrm>
            <a:off x="326069" y="8914122"/>
            <a:ext cx="4059535" cy="1152270"/>
          </a:xfrm>
          <a:custGeom>
            <a:avLst/>
            <a:gdLst/>
            <a:ahLst/>
            <a:cxnLst/>
            <a:rect l="l" t="t" r="r" b="b"/>
            <a:pathLst>
              <a:path w="4059535" h="1152270">
                <a:moveTo>
                  <a:pt x="0" y="0"/>
                </a:moveTo>
                <a:lnTo>
                  <a:pt x="4059535" y="0"/>
                </a:lnTo>
                <a:lnTo>
                  <a:pt x="4059535" y="1152270"/>
                </a:lnTo>
                <a:lnTo>
                  <a:pt x="0" y="1152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046618" y="-658307"/>
            <a:ext cx="5935151" cy="7742739"/>
          </a:xfrm>
          <a:custGeom>
            <a:avLst/>
            <a:gdLst/>
            <a:ahLst/>
            <a:cxnLst/>
            <a:rect l="l" t="t" r="r" b="b"/>
            <a:pathLst>
              <a:path w="5935151" h="7742739">
                <a:moveTo>
                  <a:pt x="0" y="0"/>
                </a:moveTo>
                <a:lnTo>
                  <a:pt x="5935151" y="0"/>
                </a:lnTo>
                <a:lnTo>
                  <a:pt x="5935151" y="7742740"/>
                </a:lnTo>
                <a:lnTo>
                  <a:pt x="0" y="7742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522168" y="8439485"/>
            <a:ext cx="9292282" cy="1637630"/>
            <a:chOff x="0" y="0"/>
            <a:chExt cx="2447350" cy="4313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47350" cy="431310"/>
            </a:xfrm>
            <a:custGeom>
              <a:avLst/>
              <a:gdLst/>
              <a:ahLst/>
              <a:cxnLst/>
              <a:rect l="l" t="t" r="r" b="b"/>
              <a:pathLst>
                <a:path w="2447350" h="431310">
                  <a:moveTo>
                    <a:pt x="0" y="0"/>
                  </a:moveTo>
                  <a:lnTo>
                    <a:pt x="2447350" y="0"/>
                  </a:lnTo>
                  <a:lnTo>
                    <a:pt x="2447350" y="431310"/>
                  </a:lnTo>
                  <a:lnTo>
                    <a:pt x="0" y="431310"/>
                  </a:lnTo>
                  <a:close/>
                </a:path>
              </a:pathLst>
            </a:custGeom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2447350" cy="4217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2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718229" y="8763762"/>
            <a:ext cx="8900160" cy="998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2"/>
              </a:lnSpc>
              <a:spcBef>
                <a:spcPct val="0"/>
              </a:spcBef>
            </a:pPr>
            <a:r>
              <a:rPr lang="en-US" sz="2400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Accueil du public sans rendez-vous</a:t>
            </a:r>
          </a:p>
          <a:p>
            <a:pPr algn="ctr">
              <a:lnSpc>
                <a:spcPts val="2592"/>
              </a:lnSpc>
              <a:spcBef>
                <a:spcPct val="0"/>
              </a:spcBef>
            </a:pPr>
            <a:r>
              <a:rPr lang="en-US" sz="2400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Lundi, mardi, jeudi et vendredi 10h00-12h00 / 14h00-16h00</a:t>
            </a:r>
          </a:p>
          <a:p>
            <a:pPr algn="ctr">
              <a:lnSpc>
                <a:spcPts val="2592"/>
              </a:lnSpc>
              <a:spcBef>
                <a:spcPct val="0"/>
              </a:spcBef>
            </a:pPr>
            <a:r>
              <a:rPr lang="en-US" sz="2400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RDC MDE - Bureau ME008 - 01 49 40 68 23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7200" y="890490"/>
            <a:ext cx="16649700" cy="2298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64"/>
              </a:lnSpc>
            </a:pPr>
            <a:r>
              <a:rPr lang="en-US" sz="9200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 </a:t>
            </a:r>
            <a:r>
              <a:rPr lang="en-US" sz="9200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pôle</a:t>
            </a:r>
            <a:r>
              <a:rPr lang="en-US" sz="9200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9200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événementiel</a:t>
            </a:r>
            <a:r>
              <a:rPr lang="en-US" sz="9200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l">
              <a:lnSpc>
                <a:spcPts val="8464"/>
              </a:lnSpc>
            </a:pPr>
            <a:r>
              <a:rPr lang="en-US" sz="9200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et initiatives </a:t>
            </a:r>
            <a:r>
              <a:rPr lang="en-US" sz="9200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étudiantes</a:t>
            </a:r>
            <a:endParaRPr lang="en-US" sz="9200" b="1" dirty="0">
              <a:solidFill>
                <a:srgbClr val="F05A2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73550" y="3543300"/>
            <a:ext cx="11865257" cy="475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Organiser</a:t>
            </a:r>
            <a:r>
              <a:rPr lang="en-US" sz="44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des </a:t>
            </a:r>
            <a:r>
              <a:rPr lang="en-US" sz="44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événements</a:t>
            </a:r>
            <a:endParaRPr lang="en-US" sz="4499" b="1" dirty="0">
              <a:solidFill>
                <a:srgbClr val="F05A24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Prêt de matériel</a:t>
            </a:r>
          </a:p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Financier son </a:t>
            </a:r>
            <a:r>
              <a:rPr lang="en-US" sz="44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projet</a:t>
            </a:r>
            <a:r>
              <a:rPr lang="en-US" sz="44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avec le FSDIE</a:t>
            </a:r>
          </a:p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Création</a:t>
            </a:r>
            <a:r>
              <a:rPr lang="en-US" sz="44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et </a:t>
            </a:r>
            <a:r>
              <a:rPr lang="en-US" sz="44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accompagnement</a:t>
            </a:r>
            <a:r>
              <a:rPr lang="en-US" sz="44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des associations</a:t>
            </a:r>
          </a:p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Les </a:t>
            </a:r>
            <a:r>
              <a:rPr lang="en-US" sz="4499" b="1" dirty="0" err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événements</a:t>
            </a:r>
            <a:r>
              <a:rPr lang="en-US" sz="4499" b="1" dirty="0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 du campus</a:t>
            </a:r>
          </a:p>
        </p:txBody>
      </p:sp>
      <p:sp>
        <p:nvSpPr>
          <p:cNvPr id="4" name="Freeform 4"/>
          <p:cNvSpPr/>
          <p:nvPr/>
        </p:nvSpPr>
        <p:spPr>
          <a:xfrm>
            <a:off x="326069" y="8914122"/>
            <a:ext cx="4059535" cy="1152270"/>
          </a:xfrm>
          <a:custGeom>
            <a:avLst/>
            <a:gdLst/>
            <a:ahLst/>
            <a:cxnLst/>
            <a:rect l="l" t="t" r="r" b="b"/>
            <a:pathLst>
              <a:path w="4059535" h="1152270">
                <a:moveTo>
                  <a:pt x="0" y="0"/>
                </a:moveTo>
                <a:lnTo>
                  <a:pt x="4059535" y="0"/>
                </a:lnTo>
                <a:lnTo>
                  <a:pt x="4059535" y="1152270"/>
                </a:lnTo>
                <a:lnTo>
                  <a:pt x="0" y="1152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335000" y="-571500"/>
            <a:ext cx="5935151" cy="7742739"/>
          </a:xfrm>
          <a:custGeom>
            <a:avLst/>
            <a:gdLst/>
            <a:ahLst/>
            <a:cxnLst/>
            <a:rect l="l" t="t" r="r" b="b"/>
            <a:pathLst>
              <a:path w="5935151" h="7742739">
                <a:moveTo>
                  <a:pt x="0" y="0"/>
                </a:moveTo>
                <a:lnTo>
                  <a:pt x="5935151" y="0"/>
                </a:lnTo>
                <a:lnTo>
                  <a:pt x="5935151" y="7742740"/>
                </a:lnTo>
                <a:lnTo>
                  <a:pt x="0" y="7742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771308" y="7778220"/>
            <a:ext cx="8043142" cy="2271805"/>
            <a:chOff x="0" y="0"/>
            <a:chExt cx="2118358" cy="5983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18358" cy="598335"/>
            </a:xfrm>
            <a:custGeom>
              <a:avLst/>
              <a:gdLst/>
              <a:ahLst/>
              <a:cxnLst/>
              <a:rect l="l" t="t" r="r" b="b"/>
              <a:pathLst>
                <a:path w="2118358" h="598335">
                  <a:moveTo>
                    <a:pt x="0" y="0"/>
                  </a:moveTo>
                  <a:lnTo>
                    <a:pt x="2118358" y="0"/>
                  </a:lnTo>
                  <a:lnTo>
                    <a:pt x="2118358" y="598335"/>
                  </a:lnTo>
                  <a:lnTo>
                    <a:pt x="0" y="598335"/>
                  </a:lnTo>
                  <a:close/>
                </a:path>
              </a:pathLst>
            </a:custGeom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2118358" cy="5888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2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778554" y="7994156"/>
            <a:ext cx="8050265" cy="1839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9"/>
              </a:lnSpc>
            </a:pPr>
            <a:r>
              <a:rPr lang="en-US" sz="2230" spc="22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Organisation d’événement + prêt de matériel </a:t>
            </a:r>
          </a:p>
          <a:p>
            <a:pPr algn="ctr">
              <a:lnSpc>
                <a:spcPts val="2409"/>
              </a:lnSpc>
            </a:pPr>
            <a:r>
              <a:rPr lang="en-US" sz="2230" spc="22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Du mardi au vendredi de 10h-12h /14h-18h sans rdv</a:t>
            </a:r>
          </a:p>
          <a:p>
            <a:pPr algn="ctr">
              <a:lnSpc>
                <a:spcPts val="2409"/>
              </a:lnSpc>
            </a:pPr>
            <a:r>
              <a:rPr lang="en-US" sz="2230" spc="22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Financement projet + accompagnement asso</a:t>
            </a:r>
          </a:p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2230" spc="22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Du lundi au vendredi 10h-12h / 14h-18h sur rdv</a:t>
            </a:r>
          </a:p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2230" spc="22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1er étage MDE - Bureau ME108</a:t>
            </a:r>
          </a:p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2230" u="sng" spc="22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  <a:hlinkClick r:id="rId4" tooltip="mailto:vie.etudiante@univ-paris8.fr"/>
              </a:rPr>
              <a:t>vie.etudiante@univ-paris8.fr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190625"/>
            <a:ext cx="17259300" cy="2298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64"/>
              </a:lnSpc>
            </a:pPr>
            <a:r>
              <a:rPr lang="en-US" sz="9200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Le pôle responsabilité sociétale de l’université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322624"/>
            <a:ext cx="11865257" cy="396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Citoyenneté étudiante</a:t>
            </a:r>
          </a:p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L’engagement étudiant</a:t>
            </a:r>
          </a:p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L’emploi étudiant</a:t>
            </a:r>
          </a:p>
          <a:p>
            <a:pPr marL="971548" lvl="1" indent="-485774" algn="l">
              <a:lnSpc>
                <a:spcPts val="6299"/>
              </a:lnSpc>
              <a:buFont typeface="Arial"/>
              <a:buChar char="•"/>
            </a:pPr>
            <a:r>
              <a:rPr lang="en-US" sz="4499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La Contribution Vie Étudiante et de Campus CVEC</a:t>
            </a:r>
          </a:p>
        </p:txBody>
      </p:sp>
      <p:sp>
        <p:nvSpPr>
          <p:cNvPr id="4" name="Freeform 4"/>
          <p:cNvSpPr/>
          <p:nvPr/>
        </p:nvSpPr>
        <p:spPr>
          <a:xfrm>
            <a:off x="326069" y="8914122"/>
            <a:ext cx="4059535" cy="1152270"/>
          </a:xfrm>
          <a:custGeom>
            <a:avLst/>
            <a:gdLst/>
            <a:ahLst/>
            <a:cxnLst/>
            <a:rect l="l" t="t" r="r" b="b"/>
            <a:pathLst>
              <a:path w="4059535" h="1152270">
                <a:moveTo>
                  <a:pt x="0" y="0"/>
                </a:moveTo>
                <a:lnTo>
                  <a:pt x="4059535" y="0"/>
                </a:lnTo>
                <a:lnTo>
                  <a:pt x="4059535" y="1152270"/>
                </a:lnTo>
                <a:lnTo>
                  <a:pt x="0" y="1152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046618" y="-658307"/>
            <a:ext cx="5935151" cy="7742739"/>
          </a:xfrm>
          <a:custGeom>
            <a:avLst/>
            <a:gdLst/>
            <a:ahLst/>
            <a:cxnLst/>
            <a:rect l="l" t="t" r="r" b="b"/>
            <a:pathLst>
              <a:path w="5935151" h="7742739">
                <a:moveTo>
                  <a:pt x="0" y="0"/>
                </a:moveTo>
                <a:lnTo>
                  <a:pt x="5935151" y="0"/>
                </a:lnTo>
                <a:lnTo>
                  <a:pt x="5935151" y="7742740"/>
                </a:lnTo>
                <a:lnTo>
                  <a:pt x="0" y="7742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525239" y="7924284"/>
            <a:ext cx="9326360" cy="2142108"/>
            <a:chOff x="0" y="0"/>
            <a:chExt cx="2456325" cy="56417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56325" cy="564177"/>
            </a:xfrm>
            <a:custGeom>
              <a:avLst/>
              <a:gdLst/>
              <a:ahLst/>
              <a:cxnLst/>
              <a:rect l="l" t="t" r="r" b="b"/>
              <a:pathLst>
                <a:path w="2456325" h="564177">
                  <a:moveTo>
                    <a:pt x="0" y="0"/>
                  </a:moveTo>
                  <a:lnTo>
                    <a:pt x="2456325" y="0"/>
                  </a:lnTo>
                  <a:lnTo>
                    <a:pt x="2456325" y="564177"/>
                  </a:lnTo>
                  <a:lnTo>
                    <a:pt x="0" y="564177"/>
                  </a:lnTo>
                  <a:close/>
                </a:path>
              </a:pathLst>
            </a:custGeom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2456325" cy="5546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92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773359" y="7933809"/>
            <a:ext cx="8929529" cy="1970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2"/>
              </a:lnSpc>
            </a:pPr>
            <a:r>
              <a:rPr lang="en-US" sz="2400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 L’emploi étudiant + CVEC</a:t>
            </a:r>
          </a:p>
          <a:p>
            <a:pPr algn="ctr">
              <a:lnSpc>
                <a:spcPts val="2592"/>
              </a:lnSpc>
            </a:pPr>
            <a:r>
              <a:rPr lang="en-US" sz="2400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Du mardi au vendredi 10h-12h / 14h-18h sans rendez-vous</a:t>
            </a:r>
          </a:p>
          <a:p>
            <a:pPr algn="ctr">
              <a:lnSpc>
                <a:spcPts val="2592"/>
              </a:lnSpc>
            </a:pPr>
            <a:r>
              <a:rPr lang="en-US" sz="2400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 L’engagement étudiant</a:t>
            </a:r>
          </a:p>
          <a:p>
            <a:pPr algn="ctr">
              <a:lnSpc>
                <a:spcPts val="2592"/>
              </a:lnSpc>
            </a:pPr>
            <a:r>
              <a:rPr lang="en-US" sz="2400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Du lundi au vendredi 10h-12h / 14h-18h sans rendez-vous</a:t>
            </a:r>
          </a:p>
          <a:p>
            <a:pPr algn="ctr">
              <a:lnSpc>
                <a:spcPts val="2592"/>
              </a:lnSpc>
              <a:spcBef>
                <a:spcPct val="0"/>
              </a:spcBef>
            </a:pPr>
            <a:r>
              <a:rPr lang="en-US" sz="2400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</a:rPr>
              <a:t>1er étage MDE - Bureau ME112 - 01 49 40 64 68</a:t>
            </a:r>
          </a:p>
          <a:p>
            <a:pPr algn="ctr">
              <a:lnSpc>
                <a:spcPts val="2592"/>
              </a:lnSpc>
              <a:spcBef>
                <a:spcPct val="0"/>
              </a:spcBef>
            </a:pPr>
            <a:r>
              <a:rPr lang="en-US" sz="2400" u="sng" spc="24">
                <a:solidFill>
                  <a:srgbClr val="F05A24"/>
                </a:solidFill>
                <a:latin typeface="Poppins"/>
                <a:ea typeface="Poppins"/>
                <a:cs typeface="Poppins"/>
                <a:sym typeface="Poppins"/>
                <a:hlinkClick r:id="rId4" tooltip="mailto:engagement.etudiant@univ-paris8.fr"/>
              </a:rPr>
              <a:t>engagement.etudiant@univ-paris8.fr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293292" y="4595241"/>
            <a:ext cx="3701415" cy="1248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56"/>
              </a:lnSpc>
            </a:pPr>
            <a:r>
              <a:rPr lang="en-US" sz="9200" b="1">
                <a:solidFill>
                  <a:srgbClr val="F05A24"/>
                </a:solidFill>
                <a:latin typeface="Poppins Bold"/>
                <a:ea typeface="Poppins Bold"/>
                <a:cs typeface="Poppins Bold"/>
                <a:sym typeface="Poppins Bold"/>
              </a:rPr>
              <a:t>MERCI</a:t>
            </a:r>
          </a:p>
        </p:txBody>
      </p:sp>
      <p:sp>
        <p:nvSpPr>
          <p:cNvPr id="3" name="Freeform 3"/>
          <p:cNvSpPr/>
          <p:nvPr/>
        </p:nvSpPr>
        <p:spPr>
          <a:xfrm>
            <a:off x="326069" y="8914122"/>
            <a:ext cx="4059535" cy="1152270"/>
          </a:xfrm>
          <a:custGeom>
            <a:avLst/>
            <a:gdLst/>
            <a:ahLst/>
            <a:cxnLst/>
            <a:rect l="l" t="t" r="r" b="b"/>
            <a:pathLst>
              <a:path w="4059535" h="1152270">
                <a:moveTo>
                  <a:pt x="0" y="0"/>
                </a:moveTo>
                <a:lnTo>
                  <a:pt x="4059535" y="0"/>
                </a:lnTo>
                <a:lnTo>
                  <a:pt x="4059535" y="1152270"/>
                </a:lnTo>
                <a:lnTo>
                  <a:pt x="0" y="1152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046618" y="-658307"/>
            <a:ext cx="5935151" cy="7742739"/>
          </a:xfrm>
          <a:custGeom>
            <a:avLst/>
            <a:gdLst/>
            <a:ahLst/>
            <a:cxnLst/>
            <a:rect l="l" t="t" r="r" b="b"/>
            <a:pathLst>
              <a:path w="5935151" h="7742739">
                <a:moveTo>
                  <a:pt x="0" y="0"/>
                </a:moveTo>
                <a:lnTo>
                  <a:pt x="5935151" y="0"/>
                </a:lnTo>
                <a:lnTo>
                  <a:pt x="5935151" y="7742740"/>
                </a:lnTo>
                <a:lnTo>
                  <a:pt x="0" y="77427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321</Words>
  <Application>Microsoft Macintosh PowerPoint</Application>
  <PresentationFormat>Custom</PresentationFormat>
  <Paragraphs>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Poppins</vt:lpstr>
      <vt:lpstr>Poppins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Direction de Vie de Campus</dc:title>
  <cp:lastModifiedBy>Susan Ball</cp:lastModifiedBy>
  <cp:revision>2</cp:revision>
  <dcterms:created xsi:type="dcterms:W3CDTF">2006-08-16T00:00:00Z</dcterms:created>
  <dcterms:modified xsi:type="dcterms:W3CDTF">2026-09-14T08:29:28Z</dcterms:modified>
  <dc:identifier>DAHQkOlxn9I</dc:identifier>
</cp:coreProperties>
</file>